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6858000" cy="9906000" type="A4"/>
  <p:notesSz cx="6735763" cy="9866313"/>
  <p:embeddedFontLst>
    <p:embeddedFont>
      <p:font typeface="AR丸ゴシック体E" panose="020B0609010101010101" pitchFamily="49" charset="-128"/>
      <p:regular r:id="rId4"/>
    </p:embeddedFont>
    <p:embeddedFont>
      <p:font typeface="Calibri" panose="020F0502020204030204" pitchFamily="34" charset="0"/>
      <p:regular r:id="rId5"/>
      <p:bold r:id="rId6"/>
      <p:italic r:id="rId7"/>
      <p:boldItalic r:id="rId8"/>
    </p:embeddedFont>
    <p:embeddedFont>
      <p:font typeface="Century" panose="02040604050505020304" pitchFamily="18" charset="0"/>
      <p:regular r:id="rId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66"/>
    <a:srgbClr val="5A3200"/>
    <a:srgbClr val="CC99FF"/>
    <a:srgbClr val="FF3300"/>
    <a:srgbClr val="FF4B4B"/>
    <a:srgbClr val="CC0000"/>
    <a:srgbClr val="006600"/>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34" autoAdjust="0"/>
  </p:normalViewPr>
  <p:slideViewPr>
    <p:cSldViewPr showGuides="1">
      <p:cViewPr>
        <p:scale>
          <a:sx n="100" d="100"/>
          <a:sy n="100" d="100"/>
        </p:scale>
        <p:origin x="1920" y="7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9381774-8D68-4F4E-ADB3-7150CD27EFD9}" type="datetimeFigureOut">
              <a:rPr kumimoji="1" lang="ja-JP" altLang="en-US" smtClean="0"/>
              <a:t>2023/8/15</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F032E49-774A-4878-A8AD-85BD3A840D05}" type="slidenum">
              <a:rPr kumimoji="1" lang="ja-JP" altLang="en-US" smtClean="0"/>
              <a:t>‹#›</a:t>
            </a:fld>
            <a:endParaRPr kumimoji="1" lang="ja-JP" altLang="en-US"/>
          </a:p>
        </p:txBody>
      </p:sp>
    </p:spTree>
    <p:extLst>
      <p:ext uri="{BB962C8B-B14F-4D97-AF65-F5344CB8AC3E}">
        <p14:creationId xmlns:p14="http://schemas.microsoft.com/office/powerpoint/2010/main" val="40194118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7563" y="739775"/>
            <a:ext cx="25606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032E49-774A-4878-A8AD-85BD3A840D05}" type="slidenum">
              <a:rPr kumimoji="1" lang="ja-JP" altLang="en-US" smtClean="0"/>
              <a:t>1</a:t>
            </a:fld>
            <a:endParaRPr kumimoji="1" lang="ja-JP" altLang="en-US"/>
          </a:p>
        </p:txBody>
      </p:sp>
    </p:spTree>
    <p:extLst>
      <p:ext uri="{BB962C8B-B14F-4D97-AF65-F5344CB8AC3E}">
        <p14:creationId xmlns:p14="http://schemas.microsoft.com/office/powerpoint/2010/main" val="74426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293267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14667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128003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219999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300649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874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38070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338420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96233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9"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2" y="2072925"/>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283990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4"/>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95AB7A-0EF6-402C-813D-38E33C302733}" type="datetimeFigureOut">
              <a:rPr kumimoji="1" lang="ja-JP" altLang="en-US" smtClean="0"/>
              <a:t>2023/8/15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244475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6595AB7A-0EF6-402C-813D-38E33C302733}" type="datetimeFigureOut">
              <a:rPr kumimoji="1" lang="ja-JP" altLang="en-US" smtClean="0"/>
              <a:t>2023/8/15</a:t>
            </a:fld>
            <a:endParaRPr kumimoji="1" lang="ja-JP" altLang="en-US"/>
          </a:p>
        </p:txBody>
      </p:sp>
      <p:sp>
        <p:nvSpPr>
          <p:cNvPr id="5" name="フッター プレースホルダー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F9EE44EA-BE43-47C4-A648-7257B3695996}" type="slidenum">
              <a:rPr kumimoji="1" lang="ja-JP" altLang="en-US" smtClean="0"/>
              <a:t>‹#›</a:t>
            </a:fld>
            <a:endParaRPr kumimoji="1" lang="ja-JP" altLang="en-US"/>
          </a:p>
        </p:txBody>
      </p:sp>
    </p:spTree>
    <p:extLst>
      <p:ext uri="{BB962C8B-B14F-4D97-AF65-F5344CB8AC3E}">
        <p14:creationId xmlns:p14="http://schemas.microsoft.com/office/powerpoint/2010/main" val="387120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7544954-2C4F-BB07-EF44-C66915A0B58B}"/>
              </a:ext>
            </a:extLst>
          </p:cNvPr>
          <p:cNvSpPr/>
          <p:nvPr/>
        </p:nvSpPr>
        <p:spPr>
          <a:xfrm>
            <a:off x="117004" y="111706"/>
            <a:ext cx="6623992" cy="96819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B4CD2B1-052D-E89D-4AD0-3502CED24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4720368"/>
            <a:ext cx="1456768" cy="1456768"/>
          </a:xfrm>
          <a:prstGeom prst="rect">
            <a:avLst/>
          </a:prstGeom>
        </p:spPr>
      </p:pic>
      <p:pic>
        <p:nvPicPr>
          <p:cNvPr id="5" name="図 4">
            <a:extLst>
              <a:ext uri="{FF2B5EF4-FFF2-40B4-BE49-F238E27FC236}">
                <a16:creationId xmlns:a16="http://schemas.microsoft.com/office/drawing/2014/main" id="{42796FD7-F288-DEDC-603C-3AECBF30B25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6199" t="8061"/>
          <a:stretch/>
        </p:blipFill>
        <p:spPr>
          <a:xfrm>
            <a:off x="3429000" y="6255886"/>
            <a:ext cx="2613143" cy="2441530"/>
          </a:xfrm>
          <a:prstGeom prst="rect">
            <a:avLst/>
          </a:prstGeom>
        </p:spPr>
      </p:pic>
      <p:pic>
        <p:nvPicPr>
          <p:cNvPr id="13" name="図 12">
            <a:extLst>
              <a:ext uri="{FF2B5EF4-FFF2-40B4-BE49-F238E27FC236}">
                <a16:creationId xmlns:a16="http://schemas.microsoft.com/office/drawing/2014/main" id="{32674ABE-B256-894E-7029-4EA47FA3F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850" t="9695" r="5242" b="4116"/>
          <a:stretch/>
        </p:blipFill>
        <p:spPr>
          <a:xfrm>
            <a:off x="1052736" y="6255886"/>
            <a:ext cx="2181898" cy="1622895"/>
          </a:xfrm>
          <a:prstGeom prst="rect">
            <a:avLst/>
          </a:prstGeom>
        </p:spPr>
      </p:pic>
      <p:grpSp>
        <p:nvGrpSpPr>
          <p:cNvPr id="8" name="グループ化 7">
            <a:extLst>
              <a:ext uri="{FF2B5EF4-FFF2-40B4-BE49-F238E27FC236}">
                <a16:creationId xmlns:a16="http://schemas.microsoft.com/office/drawing/2014/main" id="{996A915B-C4B1-154F-486A-25C444F91744}"/>
              </a:ext>
            </a:extLst>
          </p:cNvPr>
          <p:cNvGrpSpPr/>
          <p:nvPr/>
        </p:nvGrpSpPr>
        <p:grpSpPr>
          <a:xfrm>
            <a:off x="260648" y="682448"/>
            <a:ext cx="6381913" cy="1462240"/>
            <a:chOff x="141350" y="112340"/>
            <a:chExt cx="6381913" cy="1462240"/>
          </a:xfrm>
        </p:grpSpPr>
        <p:sp>
          <p:nvSpPr>
            <p:cNvPr id="6" name="テキスト ボックス 6">
              <a:extLst>
                <a:ext uri="{FF2B5EF4-FFF2-40B4-BE49-F238E27FC236}">
                  <a16:creationId xmlns:a16="http://schemas.microsoft.com/office/drawing/2014/main" id="{EF48936D-700D-36D5-0716-EC2F83F93734}"/>
                </a:ext>
              </a:extLst>
            </p:cNvPr>
            <p:cNvSpPr txBox="1">
              <a:spLocks noChangeArrowheads="1"/>
            </p:cNvSpPr>
            <p:nvPr/>
          </p:nvSpPr>
          <p:spPr bwMode="auto">
            <a:xfrm>
              <a:off x="1910173" y="612696"/>
              <a:ext cx="3559769" cy="646331"/>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3600" kern="100" dirty="0">
                  <a:effectLst>
                    <a:glow rad="76200">
                      <a:srgbClr val="FFCC66"/>
                    </a:glow>
                  </a:effectLst>
                  <a:latin typeface="AR丸ゴシック体E" panose="020B0609010101010101" pitchFamily="49" charset="-128"/>
                  <a:ea typeface="AR丸ゴシック体E" panose="020B0609010101010101" pitchFamily="49" charset="-128"/>
                  <a:cs typeface="Arial" panose="020B0604020202020204" pitchFamily="34" charset="0"/>
                </a:rPr>
                <a:t>花火づくり体験</a:t>
              </a:r>
              <a:endParaRPr lang="ja-JP" sz="3600" kern="100" dirty="0">
                <a:effectLst>
                  <a:glow rad="76200">
                    <a:srgbClr val="FFCC66"/>
                  </a:glow>
                </a:effectLst>
                <a:latin typeface="AR丸ゴシック体E" panose="020B0609010101010101" pitchFamily="49" charset="-128"/>
                <a:ea typeface="AR丸ゴシック体E" panose="020B0609010101010101" pitchFamily="49" charset="-128"/>
                <a:cs typeface="Arial" panose="020B0604020202020204" pitchFamily="34" charset="0"/>
              </a:endParaRPr>
            </a:p>
          </p:txBody>
        </p:sp>
        <p:grpSp>
          <p:nvGrpSpPr>
            <p:cNvPr id="20" name="グループ化 19">
              <a:extLst>
                <a:ext uri="{FF2B5EF4-FFF2-40B4-BE49-F238E27FC236}">
                  <a16:creationId xmlns:a16="http://schemas.microsoft.com/office/drawing/2014/main" id="{C1DB4DB7-9E60-5E42-BDC7-A5688922282F}"/>
                </a:ext>
              </a:extLst>
            </p:cNvPr>
            <p:cNvGrpSpPr/>
            <p:nvPr/>
          </p:nvGrpSpPr>
          <p:grpSpPr>
            <a:xfrm>
              <a:off x="141350" y="112340"/>
              <a:ext cx="1865343" cy="1462240"/>
              <a:chOff x="-45703" y="112340"/>
              <a:chExt cx="1865343" cy="1462240"/>
            </a:xfrm>
          </p:grpSpPr>
          <p:pic>
            <p:nvPicPr>
              <p:cNvPr id="15" name="図 14">
                <a:extLst>
                  <a:ext uri="{FF2B5EF4-FFF2-40B4-BE49-F238E27FC236}">
                    <a16:creationId xmlns:a16="http://schemas.microsoft.com/office/drawing/2014/main" id="{1C0605DD-DF1E-98BE-6C1E-7142BB4EDE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03" y="112340"/>
                <a:ext cx="1865343" cy="1462240"/>
              </a:xfrm>
              <a:prstGeom prst="rect">
                <a:avLst/>
              </a:prstGeom>
            </p:spPr>
          </p:pic>
          <p:sp>
            <p:nvSpPr>
              <p:cNvPr id="7" name="テキスト ボックス 2">
                <a:extLst>
                  <a:ext uri="{FF2B5EF4-FFF2-40B4-BE49-F238E27FC236}">
                    <a16:creationId xmlns:a16="http://schemas.microsoft.com/office/drawing/2014/main" id="{3B1BD2D5-B330-1358-B5E3-544AB4C35C59}"/>
                  </a:ext>
                </a:extLst>
              </p:cNvPr>
              <p:cNvSpPr txBox="1">
                <a:spLocks noChangeArrowheads="1"/>
              </p:cNvSpPr>
              <p:nvPr/>
            </p:nvSpPr>
            <p:spPr bwMode="auto">
              <a:xfrm>
                <a:off x="458353" y="526699"/>
                <a:ext cx="1009030" cy="590226"/>
              </a:xfrm>
              <a:prstGeom prst="rect">
                <a:avLst/>
              </a:prstGeom>
              <a:noFill/>
              <a:ln w="9525">
                <a:noFill/>
                <a:miter lim="800000"/>
                <a:headEnd/>
                <a:tailEnd/>
              </a:ln>
            </p:spPr>
            <p:txBody>
              <a:bodyPr rot="0" vert="horz" wrap="square" lIns="91440" tIns="45720" rIns="91440" bIns="45720" anchor="t" anchorCtr="0">
                <a:spAutoFit/>
              </a:bodyPr>
              <a:lstStyle/>
              <a:p>
                <a:pPr algn="ctr">
                  <a:lnSpc>
                    <a:spcPts val="2000"/>
                  </a:lnSpc>
                </a:pPr>
                <a:r>
                  <a:rPr lang="ja-JP" altLang="en-US" sz="1600" kern="100" dirty="0">
                    <a:effectLst/>
                    <a:latin typeface="AR丸ゴシック体E" panose="020B0609010101010101" pitchFamily="49" charset="-128"/>
                    <a:ea typeface="AR丸ゴシック体E" panose="020B0609010101010101" pitchFamily="49" charset="-128"/>
                    <a:cs typeface="Arial" panose="020B0604020202020204" pitchFamily="34" charset="0"/>
                  </a:rPr>
                  <a:t>作って</a:t>
                </a:r>
                <a:endParaRPr lang="en-US" altLang="ja-JP" sz="1600" kern="100" dirty="0">
                  <a:effectLst/>
                  <a:latin typeface="AR丸ゴシック体E" panose="020B0609010101010101" pitchFamily="49" charset="-128"/>
                  <a:ea typeface="AR丸ゴシック体E" panose="020B0609010101010101" pitchFamily="49" charset="-128"/>
                  <a:cs typeface="Arial" panose="020B0604020202020204" pitchFamily="34" charset="0"/>
                </a:endParaRPr>
              </a:p>
              <a:p>
                <a:pPr algn="ctr">
                  <a:lnSpc>
                    <a:spcPts val="2000"/>
                  </a:lnSpc>
                </a:pPr>
                <a:r>
                  <a:rPr lang="ja-JP" altLang="en-US" sz="1600" kern="100" dirty="0">
                    <a:effectLst/>
                    <a:latin typeface="AR丸ゴシック体E" panose="020B0609010101010101" pitchFamily="49" charset="-128"/>
                    <a:ea typeface="AR丸ゴシック体E" panose="020B0609010101010101" pitchFamily="49" charset="-128"/>
                    <a:cs typeface="Arial" panose="020B0604020202020204" pitchFamily="34" charset="0"/>
                  </a:rPr>
                  <a:t>学ぼう！</a:t>
                </a:r>
                <a:endParaRPr lang="ja-JP" sz="1600" kern="100" dirty="0">
                  <a:effectLst/>
                  <a:latin typeface="AR丸ゴシック体E" panose="020B0609010101010101" pitchFamily="49" charset="-128"/>
                  <a:ea typeface="AR丸ゴシック体E" panose="020B0609010101010101" pitchFamily="49" charset="-128"/>
                  <a:cs typeface="Arial" panose="020B0604020202020204" pitchFamily="34" charset="0"/>
                </a:endParaRPr>
              </a:p>
            </p:txBody>
          </p:sp>
        </p:grpSp>
        <p:pic>
          <p:nvPicPr>
            <p:cNvPr id="24" name="図 23">
              <a:extLst>
                <a:ext uri="{FF2B5EF4-FFF2-40B4-BE49-F238E27FC236}">
                  <a16:creationId xmlns:a16="http://schemas.microsoft.com/office/drawing/2014/main" id="{2BC576F3-51F3-DE7D-ED0A-479676FB2B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18519">
              <a:off x="5531524" y="271911"/>
              <a:ext cx="991739" cy="1266342"/>
            </a:xfrm>
            <a:prstGeom prst="rect">
              <a:avLst/>
            </a:prstGeom>
          </p:spPr>
        </p:pic>
      </p:grpSp>
      <p:sp>
        <p:nvSpPr>
          <p:cNvPr id="25" name="1）テキスト">
            <a:extLst>
              <a:ext uri="{FF2B5EF4-FFF2-40B4-BE49-F238E27FC236}">
                <a16:creationId xmlns:a16="http://schemas.microsoft.com/office/drawing/2014/main" id="{97FDF399-ED49-2369-02B1-8349045D706E}"/>
              </a:ext>
            </a:extLst>
          </p:cNvPr>
          <p:cNvSpPr txBox="1"/>
          <p:nvPr/>
        </p:nvSpPr>
        <p:spPr>
          <a:xfrm>
            <a:off x="968662" y="2216696"/>
            <a:ext cx="4920677" cy="18618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花火師から花火づくりの技を学べる体験コーナーです。</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体験できるのは「玉込め」という、花火玉の中身を詰める工程です。</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花火づくりの中でも特に難しいと言われる工程にチャレンジしてみましょう！</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田辺で実際に打ち上がる４号玉サイズでの実施になります。</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ぜひ、手で触って、花火を身近に感じてみてください。</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p:txBody>
      </p:sp>
      <p:sp>
        <p:nvSpPr>
          <p:cNvPr id="4" name="1）テキスト">
            <a:extLst>
              <a:ext uri="{FF2B5EF4-FFF2-40B4-BE49-F238E27FC236}">
                <a16:creationId xmlns:a16="http://schemas.microsoft.com/office/drawing/2014/main" id="{313B8A5F-2A1F-A533-2834-8113BA4B05B3}"/>
              </a:ext>
            </a:extLst>
          </p:cNvPr>
          <p:cNvSpPr txBox="1"/>
          <p:nvPr/>
        </p:nvSpPr>
        <p:spPr>
          <a:xfrm>
            <a:off x="1571018" y="4143794"/>
            <a:ext cx="3993504" cy="15945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日　　時：</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10</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月</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7</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日（土）</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14</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45</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15</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30</a:t>
            </a: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場　　所：扇ヶ浜広場 物産テント市 花火ブース内</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内　　容：玉込め体験</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　　　　　</a:t>
            </a:r>
            <a:r>
              <a:rPr lang="en-US" altLang="ja-JP" sz="1200" kern="100" dirty="0">
                <a:latin typeface="Century" panose="02040604050505020304" pitchFamily="18" charset="0"/>
                <a:ea typeface="ＭＳ 明朝" panose="02020609040205080304" pitchFamily="17" charset="-128"/>
                <a:cs typeface="Arial" panose="020B0604020202020204" pitchFamily="34" charset="0"/>
              </a:rPr>
              <a:t>※</a:t>
            </a:r>
            <a:r>
              <a:rPr lang="ja-JP" altLang="en-US" sz="1200" kern="100" dirty="0">
                <a:latin typeface="Century" panose="02040604050505020304" pitchFamily="18" charset="0"/>
                <a:ea typeface="ＭＳ 明朝" panose="02020609040205080304" pitchFamily="17" charset="-128"/>
                <a:cs typeface="Arial" panose="020B0604020202020204" pitchFamily="34" charset="0"/>
              </a:rPr>
              <a:t>火薬は使用しません</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参加方法：予約不要です。</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a:p>
            <a:pPr algn="just">
              <a:lnSpc>
                <a:spcPts val="2000"/>
              </a:lnSpc>
            </a:pPr>
            <a:r>
              <a:rPr lang="ja-JP" altLang="en-US" sz="1200" kern="100" dirty="0">
                <a:latin typeface="Century" panose="02040604050505020304" pitchFamily="18" charset="0"/>
                <a:ea typeface="ＭＳ 明朝" panose="02020609040205080304" pitchFamily="17" charset="-128"/>
                <a:cs typeface="Arial" panose="020B0604020202020204" pitchFamily="34" charset="0"/>
              </a:rPr>
              <a:t>　　　　　お気軽に花火ブースまでお越しください。</a:t>
            </a:r>
            <a:endParaRPr lang="en-US" altLang="ja-JP" sz="1200" kern="100" dirty="0">
              <a:latin typeface="Century" panose="02040604050505020304" pitchFamily="18" charset="0"/>
              <a:ea typeface="ＭＳ 明朝" panose="02020609040205080304" pitchFamily="17" charset="-128"/>
              <a:cs typeface="Arial" panose="020B0604020202020204" pitchFamily="34" charset="0"/>
            </a:endParaRPr>
          </a:p>
        </p:txBody>
      </p:sp>
      <p:pic>
        <p:nvPicPr>
          <p:cNvPr id="10" name="図 9">
            <a:extLst>
              <a:ext uri="{FF2B5EF4-FFF2-40B4-BE49-F238E27FC236}">
                <a16:creationId xmlns:a16="http://schemas.microsoft.com/office/drawing/2014/main" id="{6CA57CEC-6243-FA7C-1810-1B82F166DC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594" t="44400" r="13722"/>
          <a:stretch/>
        </p:blipFill>
        <p:spPr>
          <a:xfrm>
            <a:off x="1052735" y="8001197"/>
            <a:ext cx="2181899" cy="1344291"/>
          </a:xfrm>
          <a:prstGeom prst="rect">
            <a:avLst/>
          </a:prstGeom>
        </p:spPr>
      </p:pic>
      <p:pic>
        <p:nvPicPr>
          <p:cNvPr id="16" name="図 15">
            <a:extLst>
              <a:ext uri="{FF2B5EF4-FFF2-40B4-BE49-F238E27FC236}">
                <a16:creationId xmlns:a16="http://schemas.microsoft.com/office/drawing/2014/main" id="{4414A5C7-03BB-444A-2B40-18EC21C259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93395">
            <a:off x="5430824" y="3719537"/>
            <a:ext cx="926594" cy="1533147"/>
          </a:xfrm>
          <a:prstGeom prst="rect">
            <a:avLst/>
          </a:prstGeom>
        </p:spPr>
      </p:pic>
      <p:sp>
        <p:nvSpPr>
          <p:cNvPr id="17" name="テキスト ボックス 2">
            <a:extLst>
              <a:ext uri="{FF2B5EF4-FFF2-40B4-BE49-F238E27FC236}">
                <a16:creationId xmlns:a16="http://schemas.microsoft.com/office/drawing/2014/main" id="{98868671-1B47-8530-1274-DD68B417EDEC}"/>
              </a:ext>
            </a:extLst>
          </p:cNvPr>
          <p:cNvSpPr txBox="1">
            <a:spLocks noChangeArrowheads="1"/>
          </p:cNvSpPr>
          <p:nvPr/>
        </p:nvSpPr>
        <p:spPr bwMode="auto">
          <a:xfrm>
            <a:off x="2291175" y="700378"/>
            <a:ext cx="2275650" cy="348813"/>
          </a:xfrm>
          <a:prstGeom prst="rect">
            <a:avLst/>
          </a:prstGeom>
          <a:noFill/>
          <a:ln w="9525">
            <a:noFill/>
            <a:miter lim="800000"/>
            <a:headEnd/>
            <a:tailEnd/>
          </a:ln>
        </p:spPr>
        <p:txBody>
          <a:bodyPr rot="0" vert="horz" wrap="square" lIns="91440" tIns="45720" rIns="91440" bIns="45720" anchor="t" anchorCtr="0">
            <a:spAutoFit/>
          </a:bodyPr>
          <a:lstStyle/>
          <a:p>
            <a:pPr algn="ctr">
              <a:lnSpc>
                <a:spcPts val="2000"/>
              </a:lnSpc>
            </a:pPr>
            <a:r>
              <a:rPr lang="ja-JP" altLang="en-US" kern="100" dirty="0">
                <a:latin typeface="AR丸ゴシック体E" panose="020B0609010101010101" pitchFamily="49" charset="-128"/>
                <a:ea typeface="AR丸ゴシック体E" panose="020B0609010101010101" pitchFamily="49" charset="-128"/>
                <a:cs typeface="Arial" panose="020B0604020202020204" pitchFamily="34" charset="0"/>
              </a:rPr>
              <a:t>第</a:t>
            </a:r>
            <a:r>
              <a:rPr lang="en-US" altLang="ja-JP" kern="100" dirty="0">
                <a:latin typeface="AR丸ゴシック体E" panose="020B0609010101010101" pitchFamily="49" charset="-128"/>
                <a:ea typeface="AR丸ゴシック体E" panose="020B0609010101010101" pitchFamily="49" charset="-128"/>
                <a:cs typeface="Arial" panose="020B0604020202020204" pitchFamily="34" charset="0"/>
              </a:rPr>
              <a:t>53</a:t>
            </a:r>
            <a:r>
              <a:rPr lang="ja-JP" altLang="en-US" kern="100" dirty="0">
                <a:latin typeface="AR丸ゴシック体E" panose="020B0609010101010101" pitchFamily="49" charset="-128"/>
                <a:ea typeface="AR丸ゴシック体E" panose="020B0609010101010101" pitchFamily="49" charset="-128"/>
                <a:cs typeface="Arial" panose="020B0604020202020204" pitchFamily="34" charset="0"/>
              </a:rPr>
              <a:t>回田辺花火大会</a:t>
            </a:r>
            <a:endParaRPr lang="ja-JP" kern="100" dirty="0">
              <a:effectLst/>
              <a:latin typeface="AR丸ゴシック体E" panose="020B0609010101010101" pitchFamily="49" charset="-128"/>
              <a:ea typeface="AR丸ゴシック体E" panose="020B0609010101010101" pitchFamily="49" charset="-128"/>
              <a:cs typeface="Arial" panose="020B0604020202020204" pitchFamily="34" charset="0"/>
            </a:endParaRPr>
          </a:p>
        </p:txBody>
      </p:sp>
    </p:spTree>
    <p:extLst>
      <p:ext uri="{BB962C8B-B14F-4D97-AF65-F5344CB8AC3E}">
        <p14:creationId xmlns:p14="http://schemas.microsoft.com/office/powerpoint/2010/main" val="37099372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137</Words>
  <Application>Microsoft Office PowerPoint</Application>
  <PresentationFormat>A4 210 x 297 mm</PresentationFormat>
  <Paragraphs>16</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AR丸ゴシック体E</vt:lpstr>
      <vt:lpstr>Century</vt:lpstr>
      <vt:lpstr>Calibri</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北陸火工hokuriku kako</dc:creator>
  <cp:lastModifiedBy>能任 千春</cp:lastModifiedBy>
  <cp:revision>147</cp:revision>
  <cp:lastPrinted>2023-08-14T08:24:40Z</cp:lastPrinted>
  <dcterms:created xsi:type="dcterms:W3CDTF">2018-10-25T04:31:05Z</dcterms:created>
  <dcterms:modified xsi:type="dcterms:W3CDTF">2023-08-14T23:50:27Z</dcterms:modified>
</cp:coreProperties>
</file>